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36F537-1890-4953-B655-9800ABE0490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11A3C6-CA4D-431D-A305-7AFA9751AE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172.20.0.145/SAFARI/montage/play.php?keyindex=8290&amp;location=loca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172.20.0.145/SAFARI/montage/play.php?keyindex=12594&amp;location=loca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72.20.0.145/SAFARI/montage/play.php?keyindex=8116&amp;location=loc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Socrates</a:t>
            </a:r>
          </a:p>
          <a:p>
            <a:pPr lvl="1"/>
            <a:r>
              <a:rPr lang="en-US" dirty="0" smtClean="0"/>
              <a:t>Truth, justice, virtue</a:t>
            </a:r>
          </a:p>
          <a:p>
            <a:pPr lvl="1"/>
            <a:r>
              <a:rPr lang="en-US" dirty="0" smtClean="0"/>
              <a:t>Taught by asking questions</a:t>
            </a:r>
          </a:p>
          <a:p>
            <a:pPr lvl="2"/>
            <a:r>
              <a:rPr lang="en-US" dirty="0" smtClean="0"/>
              <a:t>“What is truth?”</a:t>
            </a:r>
          </a:p>
          <a:p>
            <a:r>
              <a:rPr lang="en-US" dirty="0" smtClean="0"/>
              <a:t>Plato</a:t>
            </a:r>
          </a:p>
          <a:p>
            <a:pPr lvl="1"/>
            <a:r>
              <a:rPr lang="en-US" dirty="0" smtClean="0"/>
              <a:t>Nature of truth and goodness</a:t>
            </a:r>
          </a:p>
          <a:p>
            <a:pPr lvl="1"/>
            <a:r>
              <a:rPr lang="en-US" dirty="0" smtClean="0"/>
              <a:t>Ideal form of government</a:t>
            </a:r>
          </a:p>
          <a:p>
            <a:pPr lvl="1"/>
            <a:r>
              <a:rPr lang="en-US" dirty="0" smtClean="0"/>
              <a:t>Did not support democracy-philosophers should be kings</a:t>
            </a:r>
          </a:p>
          <a:p>
            <a:pPr lvl="1"/>
            <a:r>
              <a:rPr lang="en-US" dirty="0" smtClean="0"/>
              <a:t>Founded the Academy-place for philosophers to teach and hold debates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41" y="1143000"/>
            <a:ext cx="196160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92" y="2286000"/>
            <a:ext cx="201168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</a:p>
          <a:p>
            <a:pPr lvl="1"/>
            <a:r>
              <a:rPr lang="en-US" dirty="0" smtClean="0"/>
              <a:t>Emphasized logic and reason</a:t>
            </a:r>
          </a:p>
          <a:p>
            <a:pPr lvl="2"/>
            <a:r>
              <a:rPr lang="en-US" dirty="0" smtClean="0"/>
              <a:t>Reason:  clear and ordered thinking</a:t>
            </a:r>
          </a:p>
          <a:p>
            <a:pPr lvl="3"/>
            <a:r>
              <a:rPr lang="en-US" dirty="0" smtClean="0"/>
              <a:t>Learn from observation</a:t>
            </a:r>
          </a:p>
          <a:p>
            <a:pPr lvl="2"/>
            <a:r>
              <a:rPr lang="en-US" dirty="0" smtClean="0"/>
              <a:t>Logic:  the process of making inferences</a:t>
            </a:r>
          </a:p>
          <a:p>
            <a:pPr lvl="3"/>
            <a:r>
              <a:rPr lang="en-US" dirty="0" smtClean="0"/>
              <a:t>Birds have feathers and lay eggs</a:t>
            </a:r>
          </a:p>
          <a:p>
            <a:pPr lvl="3"/>
            <a:r>
              <a:rPr lang="en-US" dirty="0" smtClean="0"/>
              <a:t>Owl have feathers and lay eggs</a:t>
            </a:r>
          </a:p>
          <a:p>
            <a:pPr lvl="3"/>
            <a:r>
              <a:rPr lang="en-US" dirty="0" smtClean="0"/>
              <a:t>Therefore, an owl must be a type of bird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847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Epics</a:t>
            </a:r>
          </a:p>
          <a:p>
            <a:pPr lvl="1"/>
            <a:r>
              <a:rPr lang="en-US" dirty="0" smtClean="0"/>
              <a:t>Long poems that tell stories of great events and heroes</a:t>
            </a:r>
          </a:p>
          <a:p>
            <a:pPr lvl="1"/>
            <a:r>
              <a:rPr lang="en-US" dirty="0" smtClean="0"/>
              <a:t>Homer’s </a:t>
            </a:r>
            <a:r>
              <a:rPr lang="en-US" i="1" dirty="0" smtClean="0"/>
              <a:t>Iliad </a:t>
            </a:r>
            <a:r>
              <a:rPr lang="en-US" dirty="0" smtClean="0"/>
              <a:t>and </a:t>
            </a:r>
            <a:r>
              <a:rPr lang="en-US" i="1" dirty="0" smtClean="0"/>
              <a:t>Odyssey</a:t>
            </a:r>
            <a:r>
              <a:rPr lang="en-US" dirty="0" smtClean="0"/>
              <a:t> most famous</a:t>
            </a:r>
          </a:p>
          <a:p>
            <a:r>
              <a:rPr lang="en-US" dirty="0" smtClean="0"/>
              <a:t>Lyric poetry</a:t>
            </a:r>
          </a:p>
          <a:p>
            <a:pPr lvl="1"/>
            <a:r>
              <a:rPr lang="en-US" dirty="0" smtClean="0"/>
              <a:t>Deal with emotions and desires</a:t>
            </a:r>
          </a:p>
          <a:p>
            <a:pPr lvl="1"/>
            <a:r>
              <a:rPr lang="en-US" dirty="0" smtClean="0"/>
              <a:t>Accompanied by lyre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Drama</a:t>
            </a:r>
          </a:p>
          <a:p>
            <a:r>
              <a:rPr lang="en-US" dirty="0" smtClean="0"/>
              <a:t>Comedies</a:t>
            </a:r>
          </a:p>
          <a:p>
            <a:pPr lvl="1"/>
            <a:r>
              <a:rPr lang="en-US" dirty="0" smtClean="0"/>
              <a:t>Satire</a:t>
            </a:r>
            <a:endParaRPr lang="en-US" dirty="0"/>
          </a:p>
        </p:txBody>
      </p:sp>
      <p:pic>
        <p:nvPicPr>
          <p:cNvPr id="6148" name="Picture 4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1923926" cy="25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5943600" cy="30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24400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Ancient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190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lamo.edu/sac/vat/arthistory/arts1303/dg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07" y="1981200"/>
            <a:ext cx="5334000" cy="37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5.4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Rise of Macedonia</a:t>
            </a:r>
          </a:p>
          <a:p>
            <a:pPr lvl="1"/>
            <a:r>
              <a:rPr lang="en-US" dirty="0" smtClean="0"/>
              <a:t>Kingdom in Northern Greece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onquered all major city-states in Greece except Sparta under Philip II</a:t>
            </a:r>
          </a:p>
          <a:p>
            <a:r>
              <a:rPr lang="en-US" dirty="0" smtClean="0"/>
              <a:t>Alexander takes over</a:t>
            </a:r>
          </a:p>
          <a:p>
            <a:pPr lvl="1"/>
            <a:r>
              <a:rPr lang="en-US" dirty="0" smtClean="0"/>
              <a:t>Philip assassinated 336 B.C.; son Alexander takes throne</a:t>
            </a:r>
          </a:p>
          <a:p>
            <a:pPr lvl="1"/>
            <a:r>
              <a:rPr lang="en-US" dirty="0" smtClean="0"/>
              <a:t>Brutally suppresses rebellion in Thebes</a:t>
            </a:r>
          </a:p>
        </p:txBody>
      </p:sp>
      <p:pic>
        <p:nvPicPr>
          <p:cNvPr id="3074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043357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Conquered the Persian empire</a:t>
            </a:r>
          </a:p>
          <a:p>
            <a:r>
              <a:rPr lang="en-US" dirty="0" smtClean="0"/>
              <a:t>Advanced to India</a:t>
            </a:r>
          </a:p>
          <a:p>
            <a:r>
              <a:rPr lang="en-US" dirty="0" smtClean="0"/>
              <a:t>Died at age 33 on way back from India</a:t>
            </a:r>
          </a:p>
          <a:p>
            <a:r>
              <a:rPr lang="en-US" dirty="0" smtClean="0"/>
              <a:t>Read “Two Sources on Alexander,” p. 152</a:t>
            </a:r>
          </a:p>
          <a:p>
            <a:r>
              <a:rPr lang="en-US" dirty="0" smtClean="0">
                <a:hlinkClick r:id="rId2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Hellenistic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Alexander’s empire blends Greek, Persian, Egyptian, and other cultures</a:t>
            </a:r>
          </a:p>
          <a:p>
            <a:r>
              <a:rPr lang="en-US" dirty="0" smtClean="0"/>
              <a:t>Marries Persian princesses and encourages other Greeks to do the same</a:t>
            </a:r>
          </a:p>
          <a:p>
            <a:r>
              <a:rPr lang="en-US" dirty="0" smtClean="0"/>
              <a:t>Builds cities that become centers of learning and trade</a:t>
            </a:r>
          </a:p>
          <a:p>
            <a:pPr lvl="1"/>
            <a:r>
              <a:rPr lang="en-US" dirty="0" smtClean="0"/>
              <a:t>Alexandria, Egypt most famous example</a:t>
            </a:r>
            <a:endParaRPr lang="en-US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35355"/>
            <a:ext cx="3124200" cy="2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5.1:  Early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cultures:  Minoan and </a:t>
            </a:r>
            <a:r>
              <a:rPr lang="en-US" dirty="0" err="1" smtClean="0"/>
              <a:t>Mycenaeans</a:t>
            </a:r>
            <a:endParaRPr lang="en-US" dirty="0" smtClean="0"/>
          </a:p>
          <a:p>
            <a:r>
              <a:rPr lang="en-US" dirty="0" smtClean="0"/>
              <a:t>Minoans</a:t>
            </a:r>
          </a:p>
          <a:p>
            <a:pPr lvl="1"/>
            <a:r>
              <a:rPr lang="en-US" dirty="0" smtClean="0"/>
              <a:t>Developed in Crete </a:t>
            </a:r>
          </a:p>
          <a:p>
            <a:pPr lvl="1"/>
            <a:r>
              <a:rPr lang="en-US" dirty="0" smtClean="0"/>
              <a:t>Society based on sailing, trade, fishing</a:t>
            </a:r>
            <a:endParaRPr lang="en-US" dirty="0"/>
          </a:p>
        </p:txBody>
      </p:sp>
      <p:pic>
        <p:nvPicPr>
          <p:cNvPr id="9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3429000"/>
            <a:ext cx="7142018" cy="42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Fresco of bull-leaping from Knos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1066800"/>
            <a:ext cx="7698783" cy="45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1958"/>
            <a:ext cx="58674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57200"/>
            <a:ext cx="25622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Image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86224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Mycenaean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Conquered the Minoans</a:t>
            </a:r>
          </a:p>
          <a:p>
            <a:r>
              <a:rPr lang="en-US" dirty="0" smtClean="0"/>
              <a:t>Considered the first Greeks</a:t>
            </a:r>
          </a:p>
          <a:p>
            <a:r>
              <a:rPr lang="en-US" dirty="0" smtClean="0"/>
              <a:t>Powerful, violent societies</a:t>
            </a:r>
          </a:p>
          <a:p>
            <a:r>
              <a:rPr lang="en-US" dirty="0" smtClean="0"/>
              <a:t>By 1100 B.C. most Mycenaean states in ruins</a:t>
            </a:r>
          </a:p>
          <a:p>
            <a:r>
              <a:rPr lang="en-US" dirty="0" smtClean="0"/>
              <a:t>In 800’s B.C., city-states emerge</a:t>
            </a:r>
          </a:p>
          <a:p>
            <a:pPr lvl="1"/>
            <a:r>
              <a:rPr lang="en-US" dirty="0"/>
              <a:t>Each polis developed independently of its </a:t>
            </a:r>
            <a:r>
              <a:rPr lang="en-US" dirty="0" smtClean="0"/>
              <a:t>neighbors</a:t>
            </a:r>
          </a:p>
          <a:p>
            <a:pPr lvl="1"/>
            <a:r>
              <a:rPr lang="en-US" dirty="0" smtClean="0"/>
              <a:t>Own customs, government,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based on military strength</a:t>
            </a:r>
          </a:p>
          <a:p>
            <a:r>
              <a:rPr lang="en-US" dirty="0" smtClean="0"/>
              <a:t>Agricultural and other work done by slaves; Spartans focused on training to become elite warriors</a:t>
            </a:r>
          </a:p>
          <a:p>
            <a:pPr lvl="1"/>
            <a:r>
              <a:rPr lang="en-US" dirty="0" smtClean="0"/>
              <a:t>At age 7 entered school to train for combat</a:t>
            </a:r>
          </a:p>
          <a:p>
            <a:pPr lvl="1"/>
            <a:r>
              <a:rPr lang="en-US" dirty="0" smtClean="0"/>
              <a:t>After training boys sent to wilderness to survive</a:t>
            </a:r>
          </a:p>
          <a:p>
            <a:pPr lvl="1"/>
            <a:r>
              <a:rPr lang="en-US" dirty="0" smtClean="0"/>
              <a:t>At age 20 became soldiers for 10 years</a:t>
            </a:r>
          </a:p>
          <a:p>
            <a:pPr lvl="1"/>
            <a:r>
              <a:rPr lang="en-US" dirty="0" smtClean="0"/>
              <a:t>Women trained physically to bear strong children</a:t>
            </a:r>
          </a:p>
          <a:p>
            <a:pPr lvl="1"/>
            <a:r>
              <a:rPr lang="en-US" dirty="0" smtClean="0">
                <a:hlinkClick r:id="rId2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gods</a:t>
            </a:r>
          </a:p>
          <a:p>
            <a:r>
              <a:rPr lang="en-US" dirty="0" smtClean="0"/>
              <a:t>12 most important ones lived on Mount Olympus</a:t>
            </a:r>
          </a:p>
          <a:p>
            <a:r>
              <a:rPr lang="en-US" dirty="0" smtClean="0"/>
              <a:t>Not perfect; flawed and unpredictable</a:t>
            </a:r>
          </a:p>
          <a:p>
            <a:r>
              <a:rPr lang="en-US" dirty="0" smtClean="0"/>
              <a:t>Stories of the exploits of heroes</a:t>
            </a:r>
          </a:p>
          <a:p>
            <a:pPr lvl="1"/>
            <a:r>
              <a:rPr lang="en-US" dirty="0" smtClean="0"/>
              <a:t>Read p.133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The Classical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Athenian Democracy</a:t>
            </a:r>
          </a:p>
          <a:p>
            <a:pPr lvl="1"/>
            <a:r>
              <a:rPr lang="en-US" dirty="0" smtClean="0"/>
              <a:t>Previously, large gaps in wealth and power led to conflict</a:t>
            </a:r>
          </a:p>
          <a:p>
            <a:pPr lvl="1"/>
            <a:r>
              <a:rPr lang="en-US" dirty="0" smtClean="0"/>
              <a:t>In 590’s BC, Solon changes laws so all men can take part in assembly and serve on juries</a:t>
            </a:r>
          </a:p>
          <a:p>
            <a:pPr lvl="1"/>
            <a:r>
              <a:rPr lang="en-US" dirty="0" smtClean="0"/>
              <a:t>Cleisthenes establishes democracy</a:t>
            </a:r>
          </a:p>
          <a:p>
            <a:r>
              <a:rPr lang="en-US" dirty="0" smtClean="0"/>
              <a:t>Nature of Athenian Democracy</a:t>
            </a:r>
          </a:p>
          <a:p>
            <a:pPr lvl="1"/>
            <a:r>
              <a:rPr lang="en-US" dirty="0" smtClean="0"/>
              <a:t>Free male Athenians, over 20 years old who had completed military training could participate</a:t>
            </a:r>
          </a:p>
          <a:p>
            <a:pPr lvl="1"/>
            <a:r>
              <a:rPr lang="en-US" dirty="0" smtClean="0"/>
              <a:t>Required to vote, serve in office if elected, serve on juries, fight during war</a:t>
            </a:r>
          </a:p>
          <a:p>
            <a:pPr lvl="1"/>
            <a:r>
              <a:rPr lang="en-US" dirty="0" smtClean="0"/>
              <a:t>Direct democracy:  all eligible voters made laws and important decisions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399</TotalTime>
  <Words>481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Classical Greece</vt:lpstr>
      <vt:lpstr>5.1:  Early Greece</vt:lpstr>
      <vt:lpstr>PowerPoint Presentation</vt:lpstr>
      <vt:lpstr>PowerPoint Presentation</vt:lpstr>
      <vt:lpstr>Mycenaean States</vt:lpstr>
      <vt:lpstr>Sparta</vt:lpstr>
      <vt:lpstr>Greek mythology</vt:lpstr>
      <vt:lpstr>5.2 The Classical Age</vt:lpstr>
      <vt:lpstr>The Persian Wars</vt:lpstr>
      <vt:lpstr>Greek Philosophy</vt:lpstr>
      <vt:lpstr>Philosophy cont.</vt:lpstr>
      <vt:lpstr>Greek Literature</vt:lpstr>
      <vt:lpstr>Greek Architecture</vt:lpstr>
      <vt:lpstr>Greek Sculpture</vt:lpstr>
      <vt:lpstr>5.4 Alexander the Great</vt:lpstr>
      <vt:lpstr>Alexander cont.</vt:lpstr>
      <vt:lpstr>The Hellenistic World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default</dc:creator>
  <cp:lastModifiedBy>default</cp:lastModifiedBy>
  <cp:revision>19</cp:revision>
  <dcterms:created xsi:type="dcterms:W3CDTF">2011-10-03T12:45:47Z</dcterms:created>
  <dcterms:modified xsi:type="dcterms:W3CDTF">2011-10-04T13:43:21Z</dcterms:modified>
</cp:coreProperties>
</file>