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692" y="-5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FC93D1E3-5011-42F3-B6BE-D0C34FAC872A}" type="datetimeFigureOut">
              <a:rPr lang="en-US" smtClean="0"/>
              <a:t>9/6/2012</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44455FEE-AF52-4066-A5A8-67EEFA21EB9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93D1E3-5011-42F3-B6BE-D0C34FAC872A}" type="datetimeFigureOut">
              <a:rPr lang="en-US" smtClean="0"/>
              <a:t>9/6/2012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455FEE-AF52-4066-A5A8-67EEFA21EB9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93D1E3-5011-42F3-B6BE-D0C34FAC872A}" type="datetimeFigureOut">
              <a:rPr lang="en-US" smtClean="0"/>
              <a:t>9/6/2012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455FEE-AF52-4066-A5A8-67EEFA21EB9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C93D1E3-5011-42F3-B6BE-D0C34FAC872A}" type="datetimeFigureOut">
              <a:rPr lang="en-US" smtClean="0"/>
              <a:t>9/6/2012</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44455FEE-AF52-4066-A5A8-67EEFA21EB9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FC93D1E3-5011-42F3-B6BE-D0C34FAC872A}" type="datetimeFigureOut">
              <a:rPr lang="en-US" smtClean="0"/>
              <a:t>9/6/2012</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44455FEE-AF52-4066-A5A8-67EEFA21EB92}"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FC93D1E3-5011-42F3-B6BE-D0C34FAC872A}" type="datetimeFigureOut">
              <a:rPr lang="en-US" smtClean="0"/>
              <a:t>9/6/2012</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44455FEE-AF52-4066-A5A8-67EEFA21EB9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FC93D1E3-5011-42F3-B6BE-D0C34FAC872A}" type="datetimeFigureOut">
              <a:rPr lang="en-US" smtClean="0"/>
              <a:t>9/6/2012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44455FEE-AF52-4066-A5A8-67EEFA21EB92}"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C93D1E3-5011-42F3-B6BE-D0C34FAC872A}" type="datetimeFigureOut">
              <a:rPr lang="en-US" smtClean="0"/>
              <a:t>9/6/2012</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455FEE-AF52-4066-A5A8-67EEFA21EB9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C93D1E3-5011-42F3-B6BE-D0C34FAC872A}" type="datetimeFigureOut">
              <a:rPr lang="en-US" smtClean="0"/>
              <a:t>9/6/2012</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455FEE-AF52-4066-A5A8-67EEFA21EB9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C93D1E3-5011-42F3-B6BE-D0C34FAC872A}" type="datetimeFigureOut">
              <a:rPr lang="en-US" smtClean="0"/>
              <a:t>9/6/2012</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455FEE-AF52-4066-A5A8-67EEFA21EB9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FC93D1E3-5011-42F3-B6BE-D0C34FAC872A}" type="datetimeFigureOut">
              <a:rPr lang="en-US" smtClean="0"/>
              <a:t>9/6/2012</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44455FEE-AF52-4066-A5A8-67EEFA21EB92}"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C93D1E3-5011-42F3-B6BE-D0C34FAC872A}" type="datetimeFigureOut">
              <a:rPr lang="en-US" smtClean="0"/>
              <a:t>9/6/2012</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44455FEE-AF52-4066-A5A8-67EEFA21EB92}"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cahokiamounds.org/explore/video"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North America Before the Europeans</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Guess the City!</a:t>
            </a:r>
            <a:endParaRPr lang="en-US" dirty="0"/>
          </a:p>
        </p:txBody>
      </p:sp>
      <p:sp>
        <p:nvSpPr>
          <p:cNvPr id="3" name="Content Placeholder 2"/>
          <p:cNvSpPr>
            <a:spLocks noGrp="1"/>
          </p:cNvSpPr>
          <p:nvPr>
            <p:ph idx="1"/>
          </p:nvPr>
        </p:nvSpPr>
        <p:spPr>
          <a:xfrm>
            <a:off x="304800" y="1554162"/>
            <a:ext cx="8686800" cy="4999038"/>
          </a:xfrm>
        </p:spPr>
        <p:txBody>
          <a:bodyPr>
            <a:normAutofit fontScale="85000" lnSpcReduction="10000"/>
          </a:bodyPr>
          <a:lstStyle/>
          <a:p>
            <a:r>
              <a:rPr lang="en-US" i="1" dirty="0" smtClean="0"/>
              <a:t>As the sun rose over the rich floodplain, the people of the riverbank city set about their daily tasks.  Some went to shops where they manufactured goods, crafted pottery, worked metal, or fashioned ornamental jewelry-goods designed to be exchanged in the far corners of the continent.  Others left their densely populated neighborhoods for the outlying countryside, where in the summer heat they worked the seemingly endless fields that fed the city.  From almost any point people could see the great temple that rose from the center of their city-the temple where priests in splendid costumes acted out public rituals of death and renewal.</a:t>
            </a:r>
          </a:p>
          <a:p>
            <a:r>
              <a:rPr lang="en-US" i="1" dirty="0" smtClean="0"/>
              <a:t>                                    -</a:t>
            </a:r>
            <a:r>
              <a:rPr lang="en-US" dirty="0" err="1" smtClean="0"/>
              <a:t>Faragher</a:t>
            </a:r>
            <a:r>
              <a:rPr lang="en-US" dirty="0" smtClean="0"/>
              <a:t>, et al.  </a:t>
            </a:r>
            <a:r>
              <a:rPr lang="en-US" i="1" dirty="0" smtClean="0"/>
              <a:t>Out of Many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Cahokia!</a:t>
            </a:r>
            <a:endParaRPr lang="en-US" dirty="0"/>
          </a:p>
        </p:txBody>
      </p:sp>
      <p:sp>
        <p:nvSpPr>
          <p:cNvPr id="3" name="Content Placeholder 2"/>
          <p:cNvSpPr>
            <a:spLocks noGrp="1"/>
          </p:cNvSpPr>
          <p:nvPr>
            <p:ph idx="1"/>
          </p:nvPr>
        </p:nvSpPr>
        <p:spPr>
          <a:xfrm>
            <a:off x="304800" y="1554162"/>
            <a:ext cx="8686800" cy="4846638"/>
          </a:xfrm>
        </p:spPr>
        <p:txBody>
          <a:bodyPr>
            <a:norm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hlinkClick r:id="rId2"/>
              </a:rPr>
              <a:t>Video</a:t>
            </a:r>
            <a:endParaRPr lang="en-US" dirty="0" smtClean="0"/>
          </a:p>
        </p:txBody>
      </p:sp>
      <p:pic>
        <p:nvPicPr>
          <p:cNvPr id="1026" name="Picture 2" descr="Image Detail"/>
          <p:cNvPicPr>
            <a:picLocks noChangeAspect="1" noChangeArrowheads="1"/>
          </p:cNvPicPr>
          <p:nvPr/>
        </p:nvPicPr>
        <p:blipFill>
          <a:blip r:embed="rId3" cstate="print"/>
          <a:srcRect/>
          <a:stretch>
            <a:fillRect/>
          </a:stretch>
        </p:blipFill>
        <p:spPr bwMode="auto">
          <a:xfrm>
            <a:off x="381000" y="1524000"/>
            <a:ext cx="6257925" cy="405765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North America on the Eve of Colonization:  The Southwest</a:t>
            </a:r>
            <a:endParaRPr lang="en-US" dirty="0"/>
          </a:p>
        </p:txBody>
      </p:sp>
      <p:sp>
        <p:nvSpPr>
          <p:cNvPr id="3" name="Content Placeholder 2"/>
          <p:cNvSpPr>
            <a:spLocks noGrp="1"/>
          </p:cNvSpPr>
          <p:nvPr>
            <p:ph idx="1"/>
          </p:nvPr>
        </p:nvSpPr>
        <p:spPr/>
        <p:txBody>
          <a:bodyPr/>
          <a:lstStyle/>
          <a:p>
            <a:r>
              <a:rPr lang="en-US" dirty="0" err="1" smtClean="0"/>
              <a:t>Yumans</a:t>
            </a:r>
            <a:endParaRPr lang="en-US" dirty="0" smtClean="0"/>
          </a:p>
          <a:p>
            <a:pPr lvl="1"/>
            <a:r>
              <a:rPr lang="en-US" dirty="0" smtClean="0"/>
              <a:t>Spread-out, irrigated desert farms</a:t>
            </a:r>
          </a:p>
          <a:p>
            <a:r>
              <a:rPr lang="en-US" dirty="0" smtClean="0"/>
              <a:t>Pueblos</a:t>
            </a:r>
          </a:p>
          <a:p>
            <a:pPr lvl="1"/>
            <a:r>
              <a:rPr lang="en-US" dirty="0" smtClean="0"/>
              <a:t>Committed to communal living</a:t>
            </a:r>
          </a:p>
          <a:p>
            <a:r>
              <a:rPr lang="en-US" dirty="0" smtClean="0"/>
              <a:t>Apaches</a:t>
            </a:r>
          </a:p>
          <a:p>
            <a:pPr lvl="1"/>
            <a:r>
              <a:rPr lang="en-US" dirty="0" smtClean="0"/>
              <a:t>Hunters and gatherers</a:t>
            </a:r>
          </a:p>
          <a:p>
            <a:pPr lvl="1"/>
            <a:r>
              <a:rPr lang="en-US" dirty="0" smtClean="0"/>
              <a:t>Traded with or raided farming communities</a:t>
            </a:r>
            <a:endParaRPr lang="en-US" dirty="0"/>
          </a:p>
        </p:txBody>
      </p:sp>
      <p:pic>
        <p:nvPicPr>
          <p:cNvPr id="16386" name="Picture 2" descr="Image Detail"/>
          <p:cNvPicPr>
            <a:picLocks noChangeAspect="1" noChangeArrowheads="1"/>
          </p:cNvPicPr>
          <p:nvPr/>
        </p:nvPicPr>
        <p:blipFill>
          <a:blip r:embed="rId2" cstate="print"/>
          <a:srcRect/>
          <a:stretch>
            <a:fillRect/>
          </a:stretch>
        </p:blipFill>
        <p:spPr bwMode="auto">
          <a:xfrm>
            <a:off x="6457950" y="1371600"/>
            <a:ext cx="2686050" cy="3581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down)">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South</a:t>
            </a:r>
            <a:endParaRPr lang="en-US" dirty="0"/>
          </a:p>
        </p:txBody>
      </p:sp>
      <p:sp>
        <p:nvSpPr>
          <p:cNvPr id="3" name="Content Placeholder 2"/>
          <p:cNvSpPr>
            <a:spLocks noGrp="1"/>
          </p:cNvSpPr>
          <p:nvPr>
            <p:ph idx="1"/>
          </p:nvPr>
        </p:nvSpPr>
        <p:spPr/>
        <p:txBody>
          <a:bodyPr>
            <a:normAutofit lnSpcReduction="10000"/>
          </a:bodyPr>
          <a:lstStyle/>
          <a:p>
            <a:r>
              <a:rPr lang="en-US" dirty="0" smtClean="0"/>
              <a:t>Natchez</a:t>
            </a:r>
          </a:p>
          <a:p>
            <a:pPr lvl="1"/>
            <a:r>
              <a:rPr lang="en-US" dirty="0" smtClean="0"/>
              <a:t>Agricultural societies</a:t>
            </a:r>
          </a:p>
          <a:p>
            <a:pPr lvl="1"/>
            <a:r>
              <a:rPr lang="en-US" dirty="0" smtClean="0"/>
              <a:t>Confederacies of towns</a:t>
            </a:r>
          </a:p>
          <a:p>
            <a:pPr lvl="1"/>
            <a:r>
              <a:rPr lang="en-US" dirty="0" smtClean="0"/>
              <a:t>Class-based societies with a ruler, </a:t>
            </a:r>
            <a:endParaRPr lang="en-US" dirty="0"/>
          </a:p>
          <a:p>
            <a:pPr marL="457200" lvl="1" indent="0">
              <a:buNone/>
            </a:pPr>
            <a:r>
              <a:rPr lang="en-US" dirty="0" smtClean="0"/>
              <a:t>    nobles</a:t>
            </a:r>
            <a:r>
              <a:rPr lang="en-US" dirty="0" smtClean="0"/>
              <a:t>, etc.</a:t>
            </a:r>
          </a:p>
          <a:p>
            <a:pPr lvl="1"/>
            <a:r>
              <a:rPr lang="en-US" dirty="0" smtClean="0"/>
              <a:t>Warfare common</a:t>
            </a:r>
          </a:p>
          <a:p>
            <a:r>
              <a:rPr lang="en-US" dirty="0" smtClean="0"/>
              <a:t>Choctaws, Chickasaws, Cherokee</a:t>
            </a:r>
          </a:p>
          <a:p>
            <a:pPr lvl="1"/>
            <a:r>
              <a:rPr lang="en-US" dirty="0" smtClean="0"/>
              <a:t>Looser, non class-based </a:t>
            </a:r>
          </a:p>
          <a:p>
            <a:pPr lvl="1"/>
            <a:r>
              <a:rPr lang="en-US" dirty="0" smtClean="0"/>
              <a:t>Matrilineal societies</a:t>
            </a:r>
          </a:p>
        </p:txBody>
      </p:sp>
      <p:pic>
        <p:nvPicPr>
          <p:cNvPr id="2050" name="Picture 2" descr="http://www.rvjunkie.com/trip/photos/ms/natchez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5381" y="304800"/>
            <a:ext cx="2525876" cy="5867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ircle(in)">
                                      <p:cBhvr>
                                        <p:cTn id="7" dur="2000"/>
                                        <p:tgtEl>
                                          <p:spTgt spid="2050"/>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anim calcmode="lin" valueType="num">
                                      <p:cBhvr>
                                        <p:cTn id="1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fade">
                                      <p:cBhvr>
                                        <p:cTn id="50" dur="1000"/>
                                        <p:tgtEl>
                                          <p:spTgt spid="3">
                                            <p:txEl>
                                              <p:pRg st="6" end="6"/>
                                            </p:txEl>
                                          </p:spTgt>
                                        </p:tgtEl>
                                      </p:cBhvr>
                                    </p:animEffect>
                                    <p:anim calcmode="lin" valueType="num">
                                      <p:cBhvr>
                                        <p:cTn id="5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Effect transition="in" filter="fade">
                                      <p:cBhvr>
                                        <p:cTn id="57" dur="1000"/>
                                        <p:tgtEl>
                                          <p:spTgt spid="3">
                                            <p:txEl>
                                              <p:pRg st="7" end="7"/>
                                            </p:txEl>
                                          </p:spTgt>
                                        </p:tgtEl>
                                      </p:cBhvr>
                                    </p:animEffect>
                                    <p:anim calcmode="lin" valueType="num">
                                      <p:cBhvr>
                                        <p:cTn id="5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3">
                                            <p:txEl>
                                              <p:pRg st="8" end="8"/>
                                            </p:txEl>
                                          </p:spTgt>
                                        </p:tgtEl>
                                        <p:attrNameLst>
                                          <p:attrName>style.visibility</p:attrName>
                                        </p:attrNameLst>
                                      </p:cBhvr>
                                      <p:to>
                                        <p:strVal val="visible"/>
                                      </p:to>
                                    </p:set>
                                    <p:animEffect transition="in" filter="fade">
                                      <p:cBhvr>
                                        <p:cTn id="64" dur="1000"/>
                                        <p:tgtEl>
                                          <p:spTgt spid="3">
                                            <p:txEl>
                                              <p:pRg st="8" end="8"/>
                                            </p:txEl>
                                          </p:spTgt>
                                        </p:tgtEl>
                                      </p:cBhvr>
                                    </p:animEffect>
                                    <p:anim calcmode="lin" valueType="num">
                                      <p:cBhvr>
                                        <p:cTn id="6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Northeast</a:t>
            </a:r>
            <a:endParaRPr lang="en-US" dirty="0"/>
          </a:p>
        </p:txBody>
      </p:sp>
      <p:sp>
        <p:nvSpPr>
          <p:cNvPr id="3" name="Content Placeholder 2"/>
          <p:cNvSpPr>
            <a:spLocks noGrp="1"/>
          </p:cNvSpPr>
          <p:nvPr>
            <p:ph idx="1"/>
          </p:nvPr>
        </p:nvSpPr>
        <p:spPr/>
        <p:txBody>
          <a:bodyPr/>
          <a:lstStyle/>
          <a:p>
            <a:r>
              <a:rPr lang="en-US" dirty="0" smtClean="0"/>
              <a:t>Iroquois</a:t>
            </a:r>
          </a:p>
          <a:p>
            <a:pPr lvl="1"/>
            <a:r>
              <a:rPr lang="en-US" dirty="0" smtClean="0"/>
              <a:t>Farmers; corn key crop</a:t>
            </a:r>
          </a:p>
          <a:p>
            <a:pPr lvl="1"/>
            <a:r>
              <a:rPr lang="en-US" dirty="0" smtClean="0"/>
              <a:t>Lived in longhouses occupied by large matrilineal extended families</a:t>
            </a:r>
          </a:p>
          <a:p>
            <a:pPr lvl="1"/>
            <a:r>
              <a:rPr lang="en-US" dirty="0" smtClean="0"/>
              <a:t>Five separate Iroquois nations formed the Iroquois Confederacy to control violence</a:t>
            </a:r>
          </a:p>
          <a:p>
            <a:r>
              <a:rPr lang="en-US" dirty="0" smtClean="0"/>
              <a:t>Algonquians</a:t>
            </a:r>
          </a:p>
          <a:p>
            <a:pPr lvl="1"/>
            <a:r>
              <a:rPr lang="en-US" dirty="0" smtClean="0"/>
              <a:t>Smaller communities of hunter-gatherers</a:t>
            </a:r>
          </a:p>
          <a:p>
            <a:endParaRPr lang="en-US" dirty="0"/>
          </a:p>
        </p:txBody>
      </p:sp>
      <p:pic>
        <p:nvPicPr>
          <p:cNvPr id="1026" name="Picture 2" descr="http://ts1.mm.bing.net/images/thumbnail.aspx?q=4546318082835836&amp;id=fd737c34c763644e1eaf408ec5ffed1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29029"/>
            <a:ext cx="3479800" cy="26098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ushistoryimages.com/images/algonquin/fullsize/algonquin-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22457" y="4016830"/>
            <a:ext cx="2263465" cy="284117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randombar(horizontal)">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1030"/>
                                        </p:tgtEl>
                                        <p:attrNameLst>
                                          <p:attrName>style.visibility</p:attrName>
                                        </p:attrNameLst>
                                      </p:cBhvr>
                                      <p:to>
                                        <p:strVal val="visible"/>
                                      </p:to>
                                    </p:set>
                                    <p:animEffect transition="in" filter="randombar(horizontal)">
                                      <p:cBhvr>
                                        <p:cTn id="42" dur="500"/>
                                        <p:tgtEl>
                                          <p:spTgt spid="10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Pacific Coast</a:t>
            </a:r>
            <a:endParaRPr lang="en-US" dirty="0"/>
          </a:p>
        </p:txBody>
      </p:sp>
      <p:sp>
        <p:nvSpPr>
          <p:cNvPr id="3" name="Content Placeholder 2"/>
          <p:cNvSpPr>
            <a:spLocks noGrp="1"/>
          </p:cNvSpPr>
          <p:nvPr>
            <p:ph idx="1"/>
          </p:nvPr>
        </p:nvSpPr>
        <p:spPr/>
        <p:txBody>
          <a:bodyPr/>
          <a:lstStyle/>
          <a:p>
            <a:r>
              <a:rPr lang="en-US" dirty="0" smtClean="0"/>
              <a:t>Many different groups (e.g. Chinook, Tlingit)</a:t>
            </a:r>
          </a:p>
          <a:p>
            <a:r>
              <a:rPr lang="en-US" dirty="0" smtClean="0"/>
              <a:t>Permanent settlements </a:t>
            </a:r>
          </a:p>
          <a:p>
            <a:r>
              <a:rPr lang="en-US" dirty="0" smtClean="0"/>
              <a:t>Fish most important food source</a:t>
            </a:r>
          </a:p>
          <a:p>
            <a:r>
              <a:rPr lang="en-US" dirty="0" smtClean="0"/>
              <a:t>Lumber used for practicality and</a:t>
            </a:r>
          </a:p>
          <a:p>
            <a:pPr marL="0" indent="0">
              <a:buNone/>
            </a:pPr>
            <a:r>
              <a:rPr lang="en-US" dirty="0" smtClean="0"/>
              <a:t>ceremony</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2362200"/>
            <a:ext cx="2590800" cy="4178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descr="http://wiker-nativeamericanprojects.wikispaces.com/file/view/indian_chief_joseph.jpg/287206086/316x404/indian_chief_josep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4107365"/>
            <a:ext cx="2114550" cy="27506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8031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1026"/>
                                        </p:tgtEl>
                                        <p:attrNameLst>
                                          <p:attrName>style.visibility</p:attrName>
                                        </p:attrNameLst>
                                      </p:cBhvr>
                                      <p:to>
                                        <p:strVal val="visible"/>
                                      </p:to>
                                    </p:set>
                                    <p:animEffect transition="in" filter="randombar(horizontal)">
                                      <p:cBhvr>
                                        <p:cTn id="32" dur="500"/>
                                        <p:tgtEl>
                                          <p:spTgt spid="1026"/>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3074"/>
                                        </p:tgtEl>
                                        <p:attrNameLst>
                                          <p:attrName>style.visibility</p:attrName>
                                        </p:attrNameLst>
                                      </p:cBhvr>
                                      <p:to>
                                        <p:strVal val="visible"/>
                                      </p:to>
                                    </p:set>
                                    <p:animEffect transition="in" filter="randombar(horizontal)">
                                      <p:cBhvr>
                                        <p:cTn id="3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Great Plains</a:t>
            </a:r>
            <a:endParaRPr lang="en-US" dirty="0"/>
          </a:p>
        </p:txBody>
      </p:sp>
      <p:sp>
        <p:nvSpPr>
          <p:cNvPr id="3" name="Content Placeholder 2"/>
          <p:cNvSpPr>
            <a:spLocks noGrp="1"/>
          </p:cNvSpPr>
          <p:nvPr>
            <p:ph idx="1"/>
          </p:nvPr>
        </p:nvSpPr>
        <p:spPr/>
        <p:txBody>
          <a:bodyPr/>
          <a:lstStyle/>
          <a:p>
            <a:r>
              <a:rPr lang="en-US" dirty="0" smtClean="0"/>
              <a:t>Eastern Plains tribes (e.g. Iowa, Kansas, Pawnee) relied on farming</a:t>
            </a:r>
          </a:p>
          <a:p>
            <a:r>
              <a:rPr lang="en-US" dirty="0" smtClean="0"/>
              <a:t>Western Plains tribes (e.g. Sioux) abandoned farming and became nomadic hunters</a:t>
            </a:r>
          </a:p>
          <a:p>
            <a:pPr lvl="1"/>
            <a:r>
              <a:rPr lang="en-US" dirty="0" smtClean="0"/>
              <a:t>Lived in teepees</a:t>
            </a:r>
          </a:p>
          <a:p>
            <a:pPr lvl="1"/>
            <a:r>
              <a:rPr lang="en-US" dirty="0" smtClean="0"/>
              <a:t>Horses had huge impact</a:t>
            </a:r>
          </a:p>
          <a:p>
            <a:pPr lvl="1"/>
            <a:endParaRPr lang="en-US" dirty="0"/>
          </a:p>
        </p:txBody>
      </p:sp>
      <p:pic>
        <p:nvPicPr>
          <p:cNvPr id="2050" name="Picture 2" descr="Image Detai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3733800"/>
            <a:ext cx="3800475" cy="2849118"/>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http://edu.glogster.com/media/5/20/28/62/2028620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4648200"/>
            <a:ext cx="2376533" cy="3033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0283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heel(1)">
                                      <p:cBhvr>
                                        <p:cTn id="7" dur="2000"/>
                                        <p:tgtEl>
                                          <p:spTgt spid="409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par>
                                <p:cTn id="21" presetID="21" presetClass="entr" presetSubtype="1" fill="hold" nodeType="withEffect">
                                  <p:stCondLst>
                                    <p:cond delay="0"/>
                                  </p:stCondLst>
                                  <p:childTnLst>
                                    <p:set>
                                      <p:cBhvr>
                                        <p:cTn id="22" dur="1" fill="hold">
                                          <p:stCondLst>
                                            <p:cond delay="0"/>
                                          </p:stCondLst>
                                        </p:cTn>
                                        <p:tgtEl>
                                          <p:spTgt spid="2050"/>
                                        </p:tgtEl>
                                        <p:attrNameLst>
                                          <p:attrName>style.visibility</p:attrName>
                                        </p:attrNameLst>
                                      </p:cBhvr>
                                      <p:to>
                                        <p:strVal val="visible"/>
                                      </p:to>
                                    </p:set>
                                    <p:animEffect transition="in" filter="wheel(1)">
                                      <p:cBhvr>
                                        <p:cTn id="23" dur="2000"/>
                                        <p:tgtEl>
                                          <p:spTgt spid="205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TotalTime>
  <Words>295</Words>
  <Application>Microsoft Office PowerPoint</Application>
  <PresentationFormat>On-screen Show (4:3)</PresentationFormat>
  <Paragraphs>49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Trek</vt:lpstr>
      <vt:lpstr>North America Before the Europeans</vt:lpstr>
      <vt:lpstr>Guess the City!</vt:lpstr>
      <vt:lpstr>Cahokia!</vt:lpstr>
      <vt:lpstr>North America on the Eve of Colonization:  The Southwest</vt:lpstr>
      <vt:lpstr>The South</vt:lpstr>
      <vt:lpstr>The Northeast</vt:lpstr>
      <vt:lpstr>The Pacific Coast</vt:lpstr>
      <vt:lpstr>The Great Plains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 America Before the Europeans</dc:title>
  <dc:creator>Owner</dc:creator>
  <cp:lastModifiedBy>Benjamin Laarman</cp:lastModifiedBy>
  <cp:revision>5</cp:revision>
  <dcterms:created xsi:type="dcterms:W3CDTF">2011-09-06T02:25:43Z</dcterms:created>
  <dcterms:modified xsi:type="dcterms:W3CDTF">2012-09-06T17:31:58Z</dcterms:modified>
</cp:coreProperties>
</file>