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6" r:id="rId2"/>
    <p:sldId id="257" r:id="rId3"/>
    <p:sldId id="258" r:id="rId4"/>
    <p:sldId id="260" r:id="rId5"/>
    <p:sldId id="261" r:id="rId6"/>
    <p:sldId id="262" r:id="rId7"/>
    <p:sldId id="263" r:id="rId8"/>
    <p:sldId id="264" r:id="rId9"/>
    <p:sldId id="266" r:id="rId10"/>
    <p:sldId id="265" r:id="rId11"/>
    <p:sldId id="267" r:id="rId12"/>
    <p:sldId id="268" r:id="rId13"/>
    <p:sldId id="269" r:id="rId14"/>
    <p:sldId id="270"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92"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C1D3BBB-B0C6-49DA-9731-7A49D9DB62EB}" type="datetimeFigureOut">
              <a:rPr lang="en-US" smtClean="0"/>
              <a:t>10/7/2014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CE97956-3C64-47FF-8AF0-807A0B955286}" type="slidenum">
              <a:rPr lang="en-US" smtClean="0"/>
              <a:t>‹#›</a:t>
            </a:fld>
            <a:endParaRPr lang="en-US"/>
          </a:p>
        </p:txBody>
      </p:sp>
    </p:spTree>
    <p:extLst>
      <p:ext uri="{BB962C8B-B14F-4D97-AF65-F5344CB8AC3E}">
        <p14:creationId xmlns:p14="http://schemas.microsoft.com/office/powerpoint/2010/main" val="14015663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Demo:  Student revolves around</a:t>
            </a:r>
            <a:r>
              <a:rPr lang="en-US" baseline="0" dirty="0" smtClean="0"/>
              <a:t> another student, always facing him/her</a:t>
            </a:r>
            <a:endParaRPr lang="en-US" dirty="0"/>
          </a:p>
        </p:txBody>
      </p:sp>
      <p:sp>
        <p:nvSpPr>
          <p:cNvPr id="4" name="Slide Number Placeholder 3"/>
          <p:cNvSpPr>
            <a:spLocks noGrp="1"/>
          </p:cNvSpPr>
          <p:nvPr>
            <p:ph type="sldNum" sz="quarter" idx="10"/>
          </p:nvPr>
        </p:nvSpPr>
        <p:spPr/>
        <p:txBody>
          <a:bodyPr/>
          <a:lstStyle/>
          <a:p>
            <a:fld id="{7CE97956-3C64-47FF-8AF0-807A0B955286}" type="slidenum">
              <a:rPr lang="en-US" smtClean="0"/>
              <a:t>7</a:t>
            </a:fld>
            <a:endParaRPr lang="en-US"/>
          </a:p>
        </p:txBody>
      </p:sp>
    </p:spTree>
    <p:extLst>
      <p:ext uri="{BB962C8B-B14F-4D97-AF65-F5344CB8AC3E}">
        <p14:creationId xmlns:p14="http://schemas.microsoft.com/office/powerpoint/2010/main" val="24234724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Demo:  a student rotates (Earth) while I (moon)</a:t>
            </a:r>
            <a:r>
              <a:rPr lang="en-US" baseline="0" dirty="0" smtClean="0"/>
              <a:t> partially revolve around him, showing how the moon won’t come into view until later.</a:t>
            </a:r>
            <a:endParaRPr lang="en-US" dirty="0"/>
          </a:p>
        </p:txBody>
      </p:sp>
      <p:sp>
        <p:nvSpPr>
          <p:cNvPr id="4" name="Slide Number Placeholder 3"/>
          <p:cNvSpPr>
            <a:spLocks noGrp="1"/>
          </p:cNvSpPr>
          <p:nvPr>
            <p:ph type="sldNum" sz="quarter" idx="10"/>
          </p:nvPr>
        </p:nvSpPr>
        <p:spPr/>
        <p:txBody>
          <a:bodyPr/>
          <a:lstStyle/>
          <a:p>
            <a:fld id="{7CE97956-3C64-47FF-8AF0-807A0B955286}" type="slidenum">
              <a:rPr lang="en-US" smtClean="0"/>
              <a:t>8</a:t>
            </a:fld>
            <a:endParaRPr lang="en-US"/>
          </a:p>
        </p:txBody>
      </p:sp>
    </p:spTree>
    <p:extLst>
      <p:ext uri="{BB962C8B-B14F-4D97-AF65-F5344CB8AC3E}">
        <p14:creationId xmlns:p14="http://schemas.microsoft.com/office/powerpoint/2010/main" val="235469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Ask:</a:t>
            </a:r>
            <a:r>
              <a:rPr lang="en-US" baseline="0" dirty="0" smtClean="0"/>
              <a:t>  What is a solar eclipse?</a:t>
            </a:r>
            <a:endParaRPr lang="en-US" dirty="0"/>
          </a:p>
        </p:txBody>
      </p:sp>
      <p:sp>
        <p:nvSpPr>
          <p:cNvPr id="4" name="Slide Number Placeholder 3"/>
          <p:cNvSpPr>
            <a:spLocks noGrp="1"/>
          </p:cNvSpPr>
          <p:nvPr>
            <p:ph type="sldNum" sz="quarter" idx="10"/>
          </p:nvPr>
        </p:nvSpPr>
        <p:spPr/>
        <p:txBody>
          <a:bodyPr/>
          <a:lstStyle/>
          <a:p>
            <a:fld id="{7CE97956-3C64-47FF-8AF0-807A0B955286}" type="slidenum">
              <a:rPr lang="en-US" smtClean="0"/>
              <a:t>9</a:t>
            </a:fld>
            <a:endParaRPr lang="en-US"/>
          </a:p>
        </p:txBody>
      </p:sp>
    </p:spTree>
    <p:extLst>
      <p:ext uri="{BB962C8B-B14F-4D97-AF65-F5344CB8AC3E}">
        <p14:creationId xmlns:p14="http://schemas.microsoft.com/office/powerpoint/2010/main" val="1128022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Teach about annular eclipse</a:t>
            </a:r>
            <a:r>
              <a:rPr lang="en-US" baseline="0" dirty="0" smtClean="0"/>
              <a:t> by having place thumb between eye and object, then moving thumb closer until just a little of the object is visible (annular) and then none if it is visible (total)</a:t>
            </a:r>
            <a:endParaRPr lang="en-US" dirty="0"/>
          </a:p>
        </p:txBody>
      </p:sp>
      <p:sp>
        <p:nvSpPr>
          <p:cNvPr id="4" name="Slide Number Placeholder 3"/>
          <p:cNvSpPr>
            <a:spLocks noGrp="1"/>
          </p:cNvSpPr>
          <p:nvPr>
            <p:ph type="sldNum" sz="quarter" idx="10"/>
          </p:nvPr>
        </p:nvSpPr>
        <p:spPr/>
        <p:txBody>
          <a:bodyPr/>
          <a:lstStyle/>
          <a:p>
            <a:fld id="{7CE97956-3C64-47FF-8AF0-807A0B955286}" type="slidenum">
              <a:rPr lang="en-US" smtClean="0"/>
              <a:t>11</a:t>
            </a:fld>
            <a:endParaRPr lang="en-US"/>
          </a:p>
        </p:txBody>
      </p:sp>
    </p:spTree>
    <p:extLst>
      <p:ext uri="{BB962C8B-B14F-4D97-AF65-F5344CB8AC3E}">
        <p14:creationId xmlns:p14="http://schemas.microsoft.com/office/powerpoint/2010/main" val="162125070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Demo:  students</a:t>
            </a:r>
            <a:r>
              <a:rPr lang="en-US" baseline="0" dirty="0" smtClean="0"/>
              <a:t> rotate in darkened room with lamp to see shape </a:t>
            </a:r>
            <a:r>
              <a:rPr lang="en-US" baseline="0" smtClean="0"/>
              <a:t>of lit side</a:t>
            </a:r>
            <a:endParaRPr lang="en-US"/>
          </a:p>
        </p:txBody>
      </p:sp>
      <p:sp>
        <p:nvSpPr>
          <p:cNvPr id="4" name="Slide Number Placeholder 3"/>
          <p:cNvSpPr>
            <a:spLocks noGrp="1"/>
          </p:cNvSpPr>
          <p:nvPr>
            <p:ph type="sldNum" sz="quarter" idx="10"/>
          </p:nvPr>
        </p:nvSpPr>
        <p:spPr/>
        <p:txBody>
          <a:bodyPr/>
          <a:lstStyle/>
          <a:p>
            <a:fld id="{7CE97956-3C64-47FF-8AF0-807A0B955286}" type="slidenum">
              <a:rPr lang="en-US" smtClean="0"/>
              <a:t>14</a:t>
            </a:fld>
            <a:endParaRPr lang="en-US"/>
          </a:p>
        </p:txBody>
      </p:sp>
    </p:spTree>
    <p:extLst>
      <p:ext uri="{BB962C8B-B14F-4D97-AF65-F5344CB8AC3E}">
        <p14:creationId xmlns:p14="http://schemas.microsoft.com/office/powerpoint/2010/main" val="319499873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4464552-BC35-4CA7-8C19-B7855E3D9BF6}"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64552-BC35-4CA7-8C19-B7855E3D9BF6}"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64552-BC35-4CA7-8C19-B7855E3D9BF6}"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4464552-BC35-4CA7-8C19-B7855E3D9BF6}"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4464552-BC35-4CA7-8C19-B7855E3D9BF6}" type="datetimeFigureOut">
              <a:rPr lang="en-US" smtClean="0"/>
              <a:t>10/7/2014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4464552-BC35-4CA7-8C19-B7855E3D9BF6}"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4464552-BC35-4CA7-8C19-B7855E3D9BF6}" type="datetimeFigureOut">
              <a:rPr lang="en-US" smtClean="0"/>
              <a:t>10/7/2014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4464552-BC35-4CA7-8C19-B7855E3D9BF6}" type="datetimeFigureOut">
              <a:rPr lang="en-US" smtClean="0"/>
              <a:t>10/7/2014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464552-BC35-4CA7-8C19-B7855E3D9BF6}" type="datetimeFigureOut">
              <a:rPr lang="en-US" smtClean="0"/>
              <a:t>10/7/2014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64552-BC35-4CA7-8C19-B7855E3D9BF6}"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4464552-BC35-4CA7-8C19-B7855E3D9BF6}" type="datetimeFigureOut">
              <a:rPr lang="en-US" smtClean="0"/>
              <a:t>10/7/2014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20867A2-675A-4928-890B-AC7DFFF5087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4464552-BC35-4CA7-8C19-B7855E3D9BF6}" type="datetimeFigureOut">
              <a:rPr lang="en-US" smtClean="0"/>
              <a:t>10/7/2014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20867A2-675A-4928-890B-AC7DFFF5087B}"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olarsystem.nasa.gov/multimedia/display.cfm?IM_ID=9763"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eclipse.gsfc.nasa.gov/SEdecade/SEdecade2011.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olarsystem.nasa.gov/multimedia/display.cfm?IM_ID=976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timeanddate.com/worldclock/astronomy.html?n=2374&amp;month=5&amp;year=2012&amp;obj=moon&amp;afl=-11&amp;day=1"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dirty="0"/>
          </a:p>
        </p:txBody>
      </p:sp>
      <p:sp>
        <p:nvSpPr>
          <p:cNvPr id="3" name="Subtitle 2"/>
          <p:cNvSpPr>
            <a:spLocks noGrp="1"/>
          </p:cNvSpPr>
          <p:nvPr>
            <p:ph type="subTitle" idx="1"/>
          </p:nvPr>
        </p:nvSpPr>
        <p:spPr/>
        <p:txBody>
          <a:bodyPr/>
          <a:lstStyle/>
          <a:p>
            <a:endParaRPr lang="en-US"/>
          </a:p>
        </p:txBody>
      </p:sp>
      <p:pic>
        <p:nvPicPr>
          <p:cNvPr id="1026" name="Picture 2" descr="Color image of the full disk of the Moon.">
            <a:hlinkClick r:id="rId2"/>
          </p:cNvPr>
          <p:cNvPicPr>
            <a:picLocks noChangeAspect="1" noChangeArrowheads="1"/>
          </p:cNvPicPr>
          <p:nvPr/>
        </p:nvPicPr>
        <p:blipFill>
          <a:blip r:embed="rId3" cstate="print"/>
          <a:srcRect/>
          <a:stretch>
            <a:fillRect/>
          </a:stretch>
        </p:blipFill>
        <p:spPr bwMode="auto">
          <a:xfrm>
            <a:off x="-2590800" y="0"/>
            <a:ext cx="13715996" cy="6858000"/>
          </a:xfrm>
          <a:prstGeom prst="rect">
            <a:avLst/>
          </a:prstGeom>
          <a:noFill/>
        </p:spPr>
      </p:pic>
      <p:sp>
        <p:nvSpPr>
          <p:cNvPr id="5" name="TextBox 4"/>
          <p:cNvSpPr txBox="1"/>
          <p:nvPr/>
        </p:nvSpPr>
        <p:spPr>
          <a:xfrm>
            <a:off x="2667000" y="2514600"/>
            <a:ext cx="3505200" cy="923330"/>
          </a:xfrm>
          <a:prstGeom prst="rect">
            <a:avLst/>
          </a:prstGeom>
          <a:noFill/>
        </p:spPr>
        <p:txBody>
          <a:bodyPr wrap="square" rtlCol="0">
            <a:spAutoFit/>
          </a:bodyPr>
          <a:lstStyle/>
          <a:p>
            <a:r>
              <a:rPr lang="en-US" sz="5400" dirty="0" smtClean="0">
                <a:solidFill>
                  <a:srgbClr val="FFFF00"/>
                </a:solidFill>
              </a:rPr>
              <a:t>The Moon</a:t>
            </a:r>
            <a:endParaRPr lang="en-US" sz="5400" dirty="0">
              <a:solidFill>
                <a:srgbClr val="FFFF00"/>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098" name="Picture 2" descr="http://www.sciencephoto.com/image/328837/350wm/R5060371-Solar_eclipse_diagram-SPL.jpg"/>
          <p:cNvPicPr>
            <a:picLocks noChangeAspect="1" noChangeArrowheads="1"/>
          </p:cNvPicPr>
          <p:nvPr/>
        </p:nvPicPr>
        <p:blipFill>
          <a:blip r:embed="rId2" cstate="print"/>
          <a:srcRect/>
          <a:stretch>
            <a:fillRect/>
          </a:stretch>
        </p:blipFill>
        <p:spPr bwMode="auto">
          <a:xfrm>
            <a:off x="0" y="457200"/>
            <a:ext cx="9099580" cy="5927726"/>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Eclipse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When the Earth passes through the moon’s shadow</a:t>
            </a:r>
          </a:p>
          <a:p>
            <a:r>
              <a:rPr lang="en-US" dirty="0" smtClean="0"/>
              <a:t>The moon is between the sun and part of the Earth</a:t>
            </a:r>
          </a:p>
          <a:p>
            <a:r>
              <a:rPr lang="en-US" dirty="0" smtClean="0"/>
              <a:t>Total solar eclipses take place about once every 18 months somewhere on Earth</a:t>
            </a:r>
          </a:p>
          <a:p>
            <a:pPr lvl="1"/>
            <a:r>
              <a:rPr lang="en-US" dirty="0" smtClean="0"/>
              <a:t>At any point on Earth, eclipses are very rare</a:t>
            </a:r>
          </a:p>
          <a:p>
            <a:pPr lvl="1"/>
            <a:r>
              <a:rPr lang="en-US" dirty="0" smtClean="0"/>
              <a:t>One will come here in 2106!</a:t>
            </a:r>
          </a:p>
          <a:p>
            <a:pPr lvl="2"/>
            <a:r>
              <a:rPr lang="en-US" dirty="0" smtClean="0"/>
              <a:t>Annular eclipse 2048</a:t>
            </a:r>
          </a:p>
          <a:p>
            <a:pPr lvl="2"/>
            <a:r>
              <a:rPr lang="en-US" dirty="0" smtClean="0">
                <a:hlinkClick r:id="rId3"/>
              </a:rPr>
              <a:t>Eclipse maps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6" presetClass="entr" presetSubtype="21"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barn(inVertical)">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6" presetClass="entr" presetSubtype="21"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barn(inVertical)">
                                      <p:cBhvr>
                                        <p:cTn id="32" dur="500"/>
                                        <p:tgtEl>
                                          <p:spTgt spid="3">
                                            <p:txEl>
                                              <p:pRg st="5" end="5"/>
                                            </p:txEl>
                                          </p:spTgt>
                                        </p:tgtEl>
                                      </p:cBhvr>
                                    </p:animEffect>
                                  </p:childTnLst>
                                </p:cTn>
                              </p:par>
                              <p:par>
                                <p:cTn id="33" presetID="16" presetClass="entr" presetSubtype="21"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barn(inVertical)">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18434" name="Picture 2" descr="2001 June 21 Total Solar Eclipse"/>
          <p:cNvPicPr>
            <a:picLocks noChangeAspect="1" noChangeArrowheads="1"/>
          </p:cNvPicPr>
          <p:nvPr/>
        </p:nvPicPr>
        <p:blipFill>
          <a:blip r:embed="rId2" cstate="print"/>
          <a:srcRect/>
          <a:stretch>
            <a:fillRect/>
          </a:stretch>
        </p:blipFill>
        <p:spPr bwMode="auto">
          <a:xfrm>
            <a:off x="-80450" y="0"/>
            <a:ext cx="9224450" cy="1666876"/>
          </a:xfrm>
          <a:prstGeom prst="rect">
            <a:avLst/>
          </a:prstGeom>
          <a:noFill/>
        </p:spPr>
      </p:pic>
      <p:pic>
        <p:nvPicPr>
          <p:cNvPr id="18436" name="Picture 4" descr="http://www.americaspace.org/wp-content/uploads/2012/05/Ecl-ann.jpeg"/>
          <p:cNvPicPr>
            <a:picLocks noChangeAspect="1" noChangeArrowheads="1"/>
          </p:cNvPicPr>
          <p:nvPr/>
        </p:nvPicPr>
        <p:blipFill>
          <a:blip r:embed="rId3" cstate="print"/>
          <a:srcRect/>
          <a:stretch>
            <a:fillRect/>
          </a:stretch>
        </p:blipFill>
        <p:spPr bwMode="auto">
          <a:xfrm>
            <a:off x="1066800" y="1562100"/>
            <a:ext cx="7058025" cy="52959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Lunar Eclipse</a:t>
            </a:r>
            <a:endParaRPr lang="en-US" dirty="0"/>
          </a:p>
        </p:txBody>
      </p:sp>
      <p:sp>
        <p:nvSpPr>
          <p:cNvPr id="3" name="Content Placeholder 2"/>
          <p:cNvSpPr>
            <a:spLocks noGrp="1"/>
          </p:cNvSpPr>
          <p:nvPr>
            <p:ph idx="1"/>
          </p:nvPr>
        </p:nvSpPr>
        <p:spPr/>
        <p:txBody>
          <a:bodyPr/>
          <a:lstStyle/>
          <a:p>
            <a:r>
              <a:rPr lang="en-US" dirty="0" smtClean="0"/>
              <a:t>The moon passes through the Earth’s shadow</a:t>
            </a:r>
          </a:p>
          <a:p>
            <a:r>
              <a:rPr lang="en-US" dirty="0" smtClean="0"/>
              <a:t>The Earth is between the sun and the moon</a:t>
            </a:r>
          </a:p>
          <a:p>
            <a:r>
              <a:rPr lang="en-US" dirty="0" smtClean="0"/>
              <a:t>Happens at same frequency as solar eclipses</a:t>
            </a:r>
          </a:p>
          <a:p>
            <a:pPr lvl="1"/>
            <a:r>
              <a:rPr lang="en-US" dirty="0" smtClean="0"/>
              <a:t>Can be seen by entire dark side of Earth</a:t>
            </a:r>
            <a:endParaRPr lang="en-US" dirty="0"/>
          </a:p>
        </p:txBody>
      </p:sp>
      <p:pic>
        <p:nvPicPr>
          <p:cNvPr id="1026" name="Picture 2" descr="http://3.bp.blogspot.com/_1ece_1s4bkU/TUYKx80DZaI/AAAAAAAALRI/eg7JfM4Y3cU/s1600/lunar-eclipse-photo.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185928"/>
            <a:ext cx="8724900" cy="680542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Effect transition="in" filter="fade">
                                      <p:cBhvr>
                                        <p:cTn id="28" dur="1000"/>
                                        <p:tgtEl>
                                          <p:spTgt spid="3">
                                            <p:txEl>
                                              <p:pRg st="3" end="3"/>
                                            </p:txEl>
                                          </p:spTgt>
                                        </p:tgtEl>
                                      </p:cBhvr>
                                    </p:animEffect>
                                    <p:anim calcmode="lin" valueType="num">
                                      <p:cBhvr>
                                        <p:cTn id="29"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0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22530" name="Picture 2" descr="moon phases diagram"/>
          <p:cNvPicPr>
            <a:picLocks noChangeAspect="1" noChangeArrowheads="1"/>
          </p:cNvPicPr>
          <p:nvPr/>
        </p:nvPicPr>
        <p:blipFill>
          <a:blip r:embed="rId3" cstate="print"/>
          <a:srcRect/>
          <a:stretch>
            <a:fillRect/>
          </a:stretch>
        </p:blipFill>
        <p:spPr bwMode="auto">
          <a:xfrm>
            <a:off x="762000" y="0"/>
            <a:ext cx="7677150" cy="6909436"/>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Why are there so many craters on the moon?</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else does the lack of an atmosphere affect the moon’s surface?</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is the interior of the moon like?  How do we know?</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do many scientists think the moon was formed? </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pic>
        <p:nvPicPr>
          <p:cNvPr id="4" name="Picture 2" descr="Color image of the full disk of the Moon.">
            <a:hlinkClick r:id="rId2"/>
          </p:cNvPr>
          <p:cNvPicPr>
            <a:picLocks noChangeAspect="1" noChangeArrowheads="1"/>
          </p:cNvPicPr>
          <p:nvPr/>
        </p:nvPicPr>
        <p:blipFill>
          <a:blip r:embed="rId3" cstate="print"/>
          <a:srcRect/>
          <a:stretch>
            <a:fillRect/>
          </a:stretch>
        </p:blipFill>
        <p:spPr bwMode="auto">
          <a:xfrm>
            <a:off x="-2590800" y="0"/>
            <a:ext cx="13715996" cy="6858000"/>
          </a:xfrm>
          <a:prstGeom prst="rect">
            <a:avLst/>
          </a:prstGeom>
          <a:noFill/>
        </p:spPr>
      </p:pic>
      <p:sp>
        <p:nvSpPr>
          <p:cNvPr id="5" name="TextBox 4"/>
          <p:cNvSpPr txBox="1"/>
          <p:nvPr/>
        </p:nvSpPr>
        <p:spPr>
          <a:xfrm>
            <a:off x="2895600" y="2209800"/>
            <a:ext cx="2819400" cy="1938992"/>
          </a:xfrm>
          <a:prstGeom prst="rect">
            <a:avLst/>
          </a:prstGeom>
          <a:noFill/>
        </p:spPr>
        <p:txBody>
          <a:bodyPr wrap="square" rtlCol="0">
            <a:spAutoFit/>
          </a:bodyPr>
          <a:lstStyle/>
          <a:p>
            <a:pPr algn="ctr"/>
            <a:r>
              <a:rPr lang="en-US" sz="4000" dirty="0" smtClean="0">
                <a:solidFill>
                  <a:srgbClr val="FFFF00"/>
                </a:solidFill>
              </a:rPr>
              <a:t>28.2 Movements of the Moon</a:t>
            </a:r>
            <a:endParaRPr lang="en-US" sz="4000" dirty="0">
              <a:solidFill>
                <a:srgbClr val="FFFF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Dark Side of the Moon</a:t>
            </a:r>
            <a:endParaRPr lang="en-US" dirty="0"/>
          </a:p>
        </p:txBody>
      </p:sp>
      <p:sp>
        <p:nvSpPr>
          <p:cNvPr id="3" name="Content Placeholder 2"/>
          <p:cNvSpPr>
            <a:spLocks noGrp="1"/>
          </p:cNvSpPr>
          <p:nvPr>
            <p:ph idx="1"/>
          </p:nvPr>
        </p:nvSpPr>
        <p:spPr/>
        <p:txBody>
          <a:bodyPr/>
          <a:lstStyle/>
          <a:p>
            <a:r>
              <a:rPr lang="en-US" dirty="0" smtClean="0"/>
              <a:t>Discussion:  What is the “Dark Side of the Moon?”  Is it really always dark?</a:t>
            </a:r>
          </a:p>
          <a:p>
            <a:pPr lvl="1"/>
            <a:r>
              <a:rPr lang="en-US" dirty="0" smtClean="0"/>
              <a:t>The moon takes the same amount of time to rotate as it does to revolve around the Earth (27.3 days), so one side is always facing away from Earth.  It is not always dark.</a:t>
            </a:r>
          </a:p>
          <a:p>
            <a:pPr lvl="1"/>
            <a:r>
              <a:rPr lang="en-US" dirty="0" smtClean="0"/>
              <a:t>Challenge:  revolve around your desk  so that you complete one rotation during one revolution</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Moonrise and Moonset</a:t>
            </a:r>
            <a:endParaRPr lang="en-US" dirty="0"/>
          </a:p>
        </p:txBody>
      </p:sp>
      <p:sp>
        <p:nvSpPr>
          <p:cNvPr id="3" name="Content Placeholder 2"/>
          <p:cNvSpPr>
            <a:spLocks noGrp="1"/>
          </p:cNvSpPr>
          <p:nvPr>
            <p:ph idx="1"/>
          </p:nvPr>
        </p:nvSpPr>
        <p:spPr/>
        <p:txBody>
          <a:bodyPr/>
          <a:lstStyle/>
          <a:p>
            <a:r>
              <a:rPr lang="en-US" dirty="0" smtClean="0"/>
              <a:t>Vote:  Does the moon rise and set at the same time each night?</a:t>
            </a:r>
          </a:p>
          <a:p>
            <a:r>
              <a:rPr lang="en-US" dirty="0" smtClean="0"/>
              <a:t>No!  It rises and sets 50 minutes later each day!</a:t>
            </a:r>
          </a:p>
          <a:p>
            <a:pPr lvl="1"/>
            <a:r>
              <a:rPr lang="en-US" dirty="0" smtClean="0">
                <a:hlinkClick r:id="rId3"/>
              </a:rPr>
              <a:t>Time table</a:t>
            </a:r>
            <a:endParaRPr lang="en-US" dirty="0" smtClean="0"/>
          </a:p>
          <a:p>
            <a:pPr lvl="1"/>
            <a:r>
              <a:rPr lang="en-US" dirty="0" smtClean="0"/>
              <a:t>Demo</a:t>
            </a:r>
          </a:p>
          <a:p>
            <a:pPr marL="457200" lvl="1" indent="0">
              <a:buNone/>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par>
                                <p:cTn id="15" presetID="2" presetClass="entr" presetSubtype="4"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additive="base">
                                        <p:cTn id="17"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8" dur="500" fill="hold"/>
                                        <p:tgtEl>
                                          <p:spTgt spid="3">
                                            <p:txEl>
                                              <p:pRg st="2" end="2"/>
                                            </p:txEl>
                                          </p:spTgt>
                                        </p:tgtEl>
                                        <p:attrNameLst>
                                          <p:attrName>ppt_y</p:attrName>
                                        </p:attrNameLst>
                                      </p:cBhvr>
                                      <p:tavLst>
                                        <p:tav tm="0">
                                          <p:val>
                                            <p:strVal val="1+#ppt_h/2"/>
                                          </p:val>
                                        </p:tav>
                                        <p:tav tm="100000">
                                          <p:val>
                                            <p:strVal val="#ppt_y"/>
                                          </p:val>
                                        </p:tav>
                                      </p:tavLst>
                                    </p:anim>
                                  </p:childTnLst>
                                </p:cTn>
                              </p:par>
                              <p:par>
                                <p:cTn id="19" presetID="2" presetClass="entr" presetSubtype="4"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additive="base">
                                        <p:cTn id="2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Solar Eclipse</a:t>
            </a:r>
            <a:endParaRPr lang="en-US" dirty="0"/>
          </a:p>
        </p:txBody>
      </p:sp>
      <p:sp>
        <p:nvSpPr>
          <p:cNvPr id="3" name="Content Placeholder 2"/>
          <p:cNvSpPr>
            <a:spLocks noGrp="1"/>
          </p:cNvSpPr>
          <p:nvPr>
            <p:ph idx="1"/>
          </p:nvPr>
        </p:nvSpPr>
        <p:spPr/>
        <p:txBody>
          <a:bodyPr/>
          <a:lstStyle/>
          <a:p>
            <a:endParaRPr lang="en-US"/>
          </a:p>
        </p:txBody>
      </p:sp>
      <p:pic>
        <p:nvPicPr>
          <p:cNvPr id="17410" name="Picture 2" descr="http://www.tourismportdouglas.com.au/uploads/pics/solar-eclipse_ship_shot.jpg"/>
          <p:cNvPicPr>
            <a:picLocks noChangeAspect="1" noChangeArrowheads="1"/>
          </p:cNvPicPr>
          <p:nvPr/>
        </p:nvPicPr>
        <p:blipFill>
          <a:blip r:embed="rId3" cstate="print"/>
          <a:srcRect/>
          <a:stretch>
            <a:fillRect/>
          </a:stretch>
        </p:blipFill>
        <p:spPr bwMode="auto">
          <a:xfrm>
            <a:off x="381000" y="1465225"/>
            <a:ext cx="8229600" cy="5392775"/>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1449</TotalTime>
  <Words>363</Words>
  <Application>Microsoft Office PowerPoint</Application>
  <PresentationFormat>On-screen Show (4:3)</PresentationFormat>
  <Paragraphs>39</Paragraphs>
  <Slides>14</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Arial</vt:lpstr>
      <vt:lpstr>Calibri</vt:lpstr>
      <vt:lpstr>Office Theme</vt:lpstr>
      <vt:lpstr>PowerPoint Presentation</vt:lpstr>
      <vt:lpstr>Why are there so many craters on the moon?</vt:lpstr>
      <vt:lpstr>How else does the lack of an atmosphere affect the moon’s surface?</vt:lpstr>
      <vt:lpstr>What is the interior of the moon like?  How do we know?</vt:lpstr>
      <vt:lpstr>How do many scientists think the moon was formed? </vt:lpstr>
      <vt:lpstr>PowerPoint Presentation</vt:lpstr>
      <vt:lpstr>The Dark Side of the Moon</vt:lpstr>
      <vt:lpstr>Moonrise and Moonset</vt:lpstr>
      <vt:lpstr>Solar Eclipse</vt:lpstr>
      <vt:lpstr>PowerPoint Presentation</vt:lpstr>
      <vt:lpstr>Solar Eclipse</vt:lpstr>
      <vt:lpstr>PowerPoint Presentation</vt:lpstr>
      <vt:lpstr>Lunar Eclipse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Owner</dc:creator>
  <cp:lastModifiedBy>Windows User</cp:lastModifiedBy>
  <cp:revision>11</cp:revision>
  <dcterms:created xsi:type="dcterms:W3CDTF">2012-05-14T02:52:25Z</dcterms:created>
  <dcterms:modified xsi:type="dcterms:W3CDTF">2014-10-07T20:28:13Z</dcterms:modified>
</cp:coreProperties>
</file>